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F8A65C-2EC1-41D7-888F-B86FB7289C4B}" v="4" dt="2023-02-20T13:24:45.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BCF8A65C-2EC1-41D7-888F-B86FB7289C4B}"/>
    <pc:docChg chg="modSld">
      <pc:chgData name="Shailee Upadhayay" userId="556280587117f9d7" providerId="LiveId" clId="{BCF8A65C-2EC1-41D7-888F-B86FB7289C4B}" dt="2023-02-20T13:25:02.796" v="4" actId="20577"/>
      <pc:docMkLst>
        <pc:docMk/>
      </pc:docMkLst>
      <pc:sldChg chg="addSp delSp modSp">
        <pc:chgData name="Shailee Upadhayay" userId="556280587117f9d7" providerId="LiveId" clId="{BCF8A65C-2EC1-41D7-888F-B86FB7289C4B}" dt="2023-02-20T13:24:45.873" v="3" actId="1076"/>
        <pc:sldMkLst>
          <pc:docMk/>
          <pc:sldMk cId="2435958117" sldId="256"/>
        </pc:sldMkLst>
        <pc:spChg chg="mod">
          <ac:chgData name="Shailee Upadhayay" userId="556280587117f9d7" providerId="LiveId" clId="{BCF8A65C-2EC1-41D7-888F-B86FB7289C4B}" dt="2023-02-20T13:24:45.873" v="3" actId="1076"/>
          <ac:spMkLst>
            <pc:docMk/>
            <pc:sldMk cId="2435958117" sldId="256"/>
            <ac:spMk id="2" creationId="{E50DDC16-B302-F4D5-EFED-21F4FDC1BA65}"/>
          </ac:spMkLst>
        </pc:spChg>
        <pc:picChg chg="add mod">
          <ac:chgData name="Shailee Upadhayay" userId="556280587117f9d7" providerId="LiveId" clId="{BCF8A65C-2EC1-41D7-888F-B86FB7289C4B}" dt="2023-02-20T13:24:45.873" v="3" actId="1076"/>
          <ac:picMkLst>
            <pc:docMk/>
            <pc:sldMk cId="2435958117" sldId="256"/>
            <ac:picMk id="1026" creationId="{49D7CAB4-7AF3-F374-7FB9-54F2DB8EF456}"/>
          </ac:picMkLst>
        </pc:picChg>
        <pc:picChg chg="del">
          <ac:chgData name="Shailee Upadhayay" userId="556280587117f9d7" providerId="LiveId" clId="{BCF8A65C-2EC1-41D7-888F-B86FB7289C4B}" dt="2023-02-20T13:23:14.426" v="0" actId="21"/>
          <ac:picMkLst>
            <pc:docMk/>
            <pc:sldMk cId="2435958117" sldId="256"/>
            <ac:picMk id="1028" creationId="{11E49BF4-C0AD-86AD-62BA-5DDB35595629}"/>
          </ac:picMkLst>
        </pc:picChg>
      </pc:sldChg>
      <pc:sldChg chg="modSp mod">
        <pc:chgData name="Shailee Upadhayay" userId="556280587117f9d7" providerId="LiveId" clId="{BCF8A65C-2EC1-41D7-888F-B86FB7289C4B}" dt="2023-02-20T13:25:02.796" v="4" actId="20577"/>
        <pc:sldMkLst>
          <pc:docMk/>
          <pc:sldMk cId="2308984910" sldId="257"/>
        </pc:sldMkLst>
        <pc:spChg chg="mod">
          <ac:chgData name="Shailee Upadhayay" userId="556280587117f9d7" providerId="LiveId" clId="{BCF8A65C-2EC1-41D7-888F-B86FB7289C4B}" dt="2023-02-20T13:25:02.796" v="4" actId="20577"/>
          <ac:spMkLst>
            <pc:docMk/>
            <pc:sldMk cId="2308984910" sldId="257"/>
            <ac:spMk id="2" creationId="{94612926-41E2-C972-6864-AA0951FB73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BA185B1-9160-4AF4-813A-40BBF7F7F45C}"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4C7863-A7E4-49D0-86A6-2C7171CBB51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51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185B1-9160-4AF4-813A-40BBF7F7F45C}"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321118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185B1-9160-4AF4-813A-40BBF7F7F45C}"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4C7863-A7E4-49D0-86A6-2C7171CBB519}"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09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185B1-9160-4AF4-813A-40BBF7F7F45C}"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31003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A185B1-9160-4AF4-813A-40BBF7F7F45C}" type="datetimeFigureOut">
              <a:rPr lang="en-IN" smtClean="0"/>
              <a:t>20-02-2023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4C7863-A7E4-49D0-86A6-2C7171CBB51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68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A185B1-9160-4AF4-813A-40BBF7F7F45C}" type="datetimeFigureOut">
              <a:rPr lang="en-IN" smtClean="0"/>
              <a:t>20-02-2023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196100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A185B1-9160-4AF4-813A-40BBF7F7F45C}" type="datetimeFigureOut">
              <a:rPr lang="en-IN" smtClean="0"/>
              <a:t>20-02-2023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46581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A185B1-9160-4AF4-813A-40BBF7F7F45C}" type="datetimeFigureOut">
              <a:rPr lang="en-IN" smtClean="0"/>
              <a:t>20-02-2023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131051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185B1-9160-4AF4-813A-40BBF7F7F45C}" type="datetimeFigureOut">
              <a:rPr lang="en-IN" smtClean="0"/>
              <a:t>20-02-2023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350079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A185B1-9160-4AF4-813A-40BBF7F7F45C}" type="datetimeFigureOut">
              <a:rPr lang="en-IN" smtClean="0"/>
              <a:t>20-02-2023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4C7863-A7E4-49D0-86A6-2C7171CBB519}" type="slidenum">
              <a:rPr lang="en-IN" smtClean="0"/>
              <a:t>‹#›</a:t>
            </a:fld>
            <a:endParaRPr lang="en-IN"/>
          </a:p>
        </p:txBody>
      </p:sp>
    </p:spTree>
    <p:extLst>
      <p:ext uri="{BB962C8B-B14F-4D97-AF65-F5344CB8AC3E}">
        <p14:creationId xmlns:p14="http://schemas.microsoft.com/office/powerpoint/2010/main" val="196191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A185B1-9160-4AF4-813A-40BBF7F7F45C}" type="datetimeFigureOut">
              <a:rPr lang="en-IN" smtClean="0"/>
              <a:t>20-02-2023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4C7863-A7E4-49D0-86A6-2C7171CBB51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3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BA185B1-9160-4AF4-813A-40BBF7F7F45C}" type="datetimeFigureOut">
              <a:rPr lang="en-IN" smtClean="0"/>
              <a:t>20-02-2023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4C7863-A7E4-49D0-86A6-2C7171CBB519}"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42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DDC16-B302-F4D5-EFED-21F4FDC1BA65}"/>
              </a:ext>
            </a:extLst>
          </p:cNvPr>
          <p:cNvSpPr>
            <a:spLocks noGrp="1"/>
          </p:cNvSpPr>
          <p:nvPr>
            <p:ph type="ctrTitle"/>
          </p:nvPr>
        </p:nvSpPr>
        <p:spPr>
          <a:xfrm>
            <a:off x="-2225214" y="3913714"/>
            <a:ext cx="11349742" cy="4520637"/>
          </a:xfrm>
        </p:spPr>
        <p:txBody>
          <a:bodyPr/>
          <a:lstStyle/>
          <a:p>
            <a:endParaRPr lang="en-IN" dirty="0"/>
          </a:p>
        </p:txBody>
      </p:sp>
      <p:sp>
        <p:nvSpPr>
          <p:cNvPr id="3" name="Subtitle 2">
            <a:extLst>
              <a:ext uri="{FF2B5EF4-FFF2-40B4-BE49-F238E27FC236}">
                <a16:creationId xmlns:a16="http://schemas.microsoft.com/office/drawing/2014/main" id="{E1FF62CC-2215-223E-E697-CE373CB633BF}"/>
              </a:ext>
            </a:extLst>
          </p:cNvPr>
          <p:cNvSpPr>
            <a:spLocks noGrp="1"/>
          </p:cNvSpPr>
          <p:nvPr>
            <p:ph type="subTitle" idx="1"/>
          </p:nvPr>
        </p:nvSpPr>
        <p:spPr/>
        <p:txBody>
          <a:bodyPr/>
          <a:lstStyle/>
          <a:p>
            <a:endParaRPr lang="en-IN"/>
          </a:p>
        </p:txBody>
      </p:sp>
      <p:pic>
        <p:nvPicPr>
          <p:cNvPr id="1026" name="Picture 2" descr="International Marketing Agency - Chatham Marketing">
            <a:extLst>
              <a:ext uri="{FF2B5EF4-FFF2-40B4-BE49-F238E27FC236}">
                <a16:creationId xmlns:a16="http://schemas.microsoft.com/office/drawing/2014/main" id="{49D7CAB4-7AF3-F374-7FB9-54F2DB8EF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968" y="1857375"/>
            <a:ext cx="762000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9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2926-41E2-C972-6864-AA0951FB7359}"/>
              </a:ext>
            </a:extLst>
          </p:cNvPr>
          <p:cNvSpPr>
            <a:spLocks noGrp="1"/>
          </p:cNvSpPr>
          <p:nvPr>
            <p:ph type="title"/>
          </p:nvPr>
        </p:nvSpPr>
        <p:spPr/>
        <p:txBody>
          <a:bodyPr>
            <a:noAutofit/>
          </a:bodyPr>
          <a:lstStyle/>
          <a:p>
            <a:pPr algn="ctr"/>
            <a:r>
              <a:rPr lang="en-US" sz="4000" b="1" i="0" dirty="0">
                <a:solidFill>
                  <a:srgbClr val="231F20"/>
                </a:solidFill>
                <a:effectLst/>
                <a:latin typeface="Algerian" panose="04020705040A02060702" pitchFamily="82" charset="0"/>
              </a:rPr>
              <a:t>top challenges in international marketing research</a:t>
            </a:r>
            <a:br>
              <a:rPr lang="en-US" sz="4000" b="1" i="0" dirty="0">
                <a:solidFill>
                  <a:srgbClr val="231F20"/>
                </a:solidFill>
                <a:effectLst/>
                <a:latin typeface="Algerian" panose="04020705040A02060702" pitchFamily="82" charset="0"/>
              </a:rPr>
            </a:br>
            <a:endParaRPr lang="en-IN"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E725A4B7-363A-EC2D-B9A0-6E786A7A2840}"/>
              </a:ext>
            </a:extLst>
          </p:cNvPr>
          <p:cNvSpPr>
            <a:spLocks noGrp="1"/>
          </p:cNvSpPr>
          <p:nvPr>
            <p:ph idx="1"/>
          </p:nvPr>
        </p:nvSpPr>
        <p:spPr/>
        <p:txBody>
          <a:bodyPr>
            <a:normAutofit/>
          </a:bodyPr>
          <a:lstStyle/>
          <a:p>
            <a:pPr algn="just"/>
            <a:r>
              <a:rPr lang="en-US" sz="2400" b="1" i="0" dirty="0">
                <a:solidFill>
                  <a:srgbClr val="231F20"/>
                </a:solidFill>
                <a:effectLst/>
                <a:latin typeface="Times New Roman" panose="02020603050405020304" pitchFamily="18" charset="0"/>
                <a:cs typeface="Times New Roman" panose="02020603050405020304" pitchFamily="18" charset="0"/>
              </a:rPr>
              <a:t>1. International markets are incredibly diverse</a:t>
            </a:r>
          </a:p>
          <a:p>
            <a:pPr algn="just"/>
            <a:r>
              <a:rPr lang="en-US" sz="2400" b="0" i="0" dirty="0">
                <a:solidFill>
                  <a:srgbClr val="58595B"/>
                </a:solidFill>
                <a:effectLst/>
                <a:latin typeface="Times New Roman" panose="02020603050405020304" pitchFamily="18" charset="0"/>
                <a:cs typeface="Times New Roman" panose="02020603050405020304" pitchFamily="18" charset="0"/>
              </a:rPr>
              <a:t>Some business fail to appreciate the diversity within a region or indeed a country. Only by rooting out the nuances of different geographical areas, cultures and consumers, can you get an accurate picture of what people value and whether your products and services might succeed.</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98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B914-7B16-D226-D133-9586B2F910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9B8ABB0-8298-5E29-22A0-71D463EA674F}"/>
              </a:ext>
            </a:extLst>
          </p:cNvPr>
          <p:cNvSpPr>
            <a:spLocks noGrp="1"/>
          </p:cNvSpPr>
          <p:nvPr>
            <p:ph idx="1"/>
          </p:nvPr>
        </p:nvSpPr>
        <p:spPr/>
        <p:txBody>
          <a:bodyPr>
            <a:noAutofit/>
          </a:bodyPr>
          <a:lstStyle/>
          <a:p>
            <a:pPr algn="just"/>
            <a:r>
              <a:rPr lang="en-US" sz="2400" b="1" i="0" dirty="0">
                <a:solidFill>
                  <a:srgbClr val="231F20"/>
                </a:solidFill>
                <a:effectLst/>
                <a:latin typeface="Times New Roman" panose="02020603050405020304" pitchFamily="18" charset="0"/>
                <a:cs typeface="Times New Roman" panose="02020603050405020304" pitchFamily="18" charset="0"/>
              </a:rPr>
              <a:t>2. There can be a temptation to go too broad</a:t>
            </a:r>
          </a:p>
          <a:p>
            <a:pPr algn="just"/>
            <a:r>
              <a:rPr lang="en-US" sz="2400" b="0" i="0" dirty="0">
                <a:solidFill>
                  <a:srgbClr val="58595B"/>
                </a:solidFill>
                <a:effectLst/>
                <a:latin typeface="Times New Roman" panose="02020603050405020304" pitchFamily="18" charset="0"/>
                <a:cs typeface="Times New Roman" panose="02020603050405020304" pitchFamily="18" charset="0"/>
              </a:rPr>
              <a:t>Linked to this, sometimes when companies set out on international marketing research projects, they make the mistake of going too broad and trying to understand a region as a whole. Another error we see is firms commissioning research to target one market and then using this as a jumping off point into others with “similar” attributes. This inevitably leads in costly mistakes as brands map their assumptions about one market onto another.</a:t>
            </a:r>
          </a:p>
          <a:p>
            <a:pPr algn="just"/>
            <a:r>
              <a:rPr lang="en-US" sz="2400" b="0" i="0" dirty="0">
                <a:solidFill>
                  <a:srgbClr val="58595B"/>
                </a:solidFill>
                <a:effectLst/>
                <a:latin typeface="Times New Roman" panose="02020603050405020304" pitchFamily="18" charset="0"/>
                <a:cs typeface="Times New Roman" panose="02020603050405020304" pitchFamily="18" charset="0"/>
              </a:rPr>
              <a:t>To avoid this, be clear on the emphasis of your research. Where are you looking to focus? Why? Looking too broadly across a region of different markets, or exploring how an entire product range might perform, can cloud the picture</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56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B395-B07A-0100-BDCB-4956EE33220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103EB0-C248-C489-BB1B-4CDF1136C51A}"/>
              </a:ext>
            </a:extLst>
          </p:cNvPr>
          <p:cNvSpPr>
            <a:spLocks noGrp="1"/>
          </p:cNvSpPr>
          <p:nvPr>
            <p:ph idx="1"/>
          </p:nvPr>
        </p:nvSpPr>
        <p:spPr/>
        <p:txBody>
          <a:bodyPr>
            <a:normAutofit/>
          </a:bodyPr>
          <a:lstStyle/>
          <a:p>
            <a:pPr algn="just"/>
            <a:r>
              <a:rPr lang="en-US" sz="2400" b="1" i="0" dirty="0">
                <a:solidFill>
                  <a:srgbClr val="231F20"/>
                </a:solidFill>
                <a:effectLst/>
                <a:latin typeface="Times New Roman" panose="02020603050405020304" pitchFamily="18" charset="0"/>
                <a:cs typeface="Times New Roman" panose="02020603050405020304" pitchFamily="18" charset="0"/>
              </a:rPr>
              <a:t>3. Finding the right research partner</a:t>
            </a:r>
          </a:p>
          <a:p>
            <a:pPr algn="just"/>
            <a:r>
              <a:rPr lang="en-US" sz="2400" b="0" i="0" dirty="0">
                <a:solidFill>
                  <a:srgbClr val="58595B"/>
                </a:solidFill>
                <a:effectLst/>
                <a:latin typeface="Times New Roman" panose="02020603050405020304" pitchFamily="18" charset="0"/>
                <a:cs typeface="Times New Roman" panose="02020603050405020304" pitchFamily="18" charset="0"/>
              </a:rPr>
              <a:t>The next big question is whether you have the research capabilities to conduct meaningful projects internationally. Most brands and their research partners can run domestic research projects with ease. But if you’re in the UK, say, even going as far afield as France or Germany requires different sensibilities and capabilities. The more international you get, the harder you need to look for that kind of experience and expertise.</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1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8E32B-CF3A-577A-3477-5A9EB48420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62216D-C18A-8F5F-411F-82F486B97F10}"/>
              </a:ext>
            </a:extLst>
          </p:cNvPr>
          <p:cNvSpPr>
            <a:spLocks noGrp="1"/>
          </p:cNvSpPr>
          <p:nvPr>
            <p:ph idx="1"/>
          </p:nvPr>
        </p:nvSpPr>
        <p:spPr/>
        <p:txBody>
          <a:bodyPr/>
          <a:lstStyle/>
          <a:p>
            <a:pPr algn="just"/>
            <a:r>
              <a:rPr lang="en-US" b="1" i="0" dirty="0">
                <a:solidFill>
                  <a:srgbClr val="231F20"/>
                </a:solidFill>
                <a:effectLst/>
                <a:latin typeface="Times New Roman" panose="02020603050405020304" pitchFamily="18" charset="0"/>
                <a:cs typeface="Times New Roman" panose="02020603050405020304" pitchFamily="18" charset="0"/>
              </a:rPr>
              <a:t>4. Bringing together local and global expertise</a:t>
            </a:r>
          </a:p>
          <a:p>
            <a:pPr algn="just"/>
            <a:r>
              <a:rPr lang="en-US" b="0" i="0" dirty="0">
                <a:solidFill>
                  <a:srgbClr val="58595B"/>
                </a:solidFill>
                <a:effectLst/>
                <a:latin typeface="Times New Roman" panose="02020603050405020304" pitchFamily="18" charset="0"/>
                <a:cs typeface="Times New Roman" panose="02020603050405020304" pitchFamily="18" charset="0"/>
              </a:rPr>
              <a:t>This is one of the biggest challenges in international marketing research and there has to be a collaborative effort and a shared understanding of the mission, the methodology and the insights to overcome this. A research team at HQ might working with a local marketing team to understand how to position a product for success in an emerging market. But if the teams are siloed and don’t have a consistent understanding of the brief, their approach to researching the market and their findings might not actually help deliver on the challenge at hand.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35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C5B6-F895-B258-AECD-BE24421AAC8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5017936-AC58-D062-D580-891A6470B3FB}"/>
              </a:ext>
            </a:extLst>
          </p:cNvPr>
          <p:cNvSpPr>
            <a:spLocks noGrp="1"/>
          </p:cNvSpPr>
          <p:nvPr>
            <p:ph idx="1"/>
          </p:nvPr>
        </p:nvSpPr>
        <p:spPr/>
        <p:txBody>
          <a:bodyPr>
            <a:normAutofit/>
          </a:bodyPr>
          <a:lstStyle/>
          <a:p>
            <a:pPr algn="just"/>
            <a:r>
              <a:rPr lang="en-US" sz="2400" b="1" i="0" dirty="0">
                <a:solidFill>
                  <a:srgbClr val="231F20"/>
                </a:solidFill>
                <a:effectLst/>
                <a:latin typeface="Times New Roman" panose="02020603050405020304" pitchFamily="18" charset="0"/>
                <a:cs typeface="Times New Roman" panose="02020603050405020304" pitchFamily="18" charset="0"/>
              </a:rPr>
              <a:t>5. Ensuring that the project is realistic from the outset</a:t>
            </a:r>
          </a:p>
          <a:p>
            <a:pPr algn="just"/>
            <a:r>
              <a:rPr lang="en-US" sz="2400" b="0" i="0" dirty="0">
                <a:solidFill>
                  <a:srgbClr val="58595B"/>
                </a:solidFill>
                <a:effectLst/>
                <a:latin typeface="Times New Roman" panose="02020603050405020304" pitchFamily="18" charset="0"/>
                <a:cs typeface="Times New Roman" panose="02020603050405020304" pitchFamily="18" charset="0"/>
              </a:rPr>
              <a:t>This is where all the other challenges in international marketing research come together: which markets, what purpose, the capabilities available, and the effectiveness of the output – all within a budget that makes sense. There are always going to be limits to what’s practical – and the last thing any client needs is to be spending large sums testing international markets to no effect.</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243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9ED2-91CA-848D-E63B-AACD2D30ECE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60C653C-1620-4ACB-CA3D-4D7F9EEFAD0C}"/>
              </a:ext>
            </a:extLst>
          </p:cNvPr>
          <p:cNvSpPr>
            <a:spLocks noGrp="1"/>
          </p:cNvSpPr>
          <p:nvPr>
            <p:ph idx="1"/>
          </p:nvPr>
        </p:nvSpPr>
        <p:spPr/>
        <p:txBody>
          <a:bodyPr>
            <a:normAutofit/>
          </a:bodyPr>
          <a:lstStyle/>
          <a:p>
            <a:pPr algn="ctr"/>
            <a:r>
              <a:rPr lang="en-US" sz="5400" dirty="0">
                <a:solidFill>
                  <a:schemeClr val="accent2">
                    <a:lumMod val="75000"/>
                  </a:schemeClr>
                </a:solidFill>
                <a:latin typeface="Algerian" panose="04020705040A02060702" pitchFamily="82" charset="0"/>
              </a:rPr>
              <a:t>THANK YOU</a:t>
            </a:r>
            <a:endParaRPr lang="en-IN" sz="54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859477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22</TotalTime>
  <Words>470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Times New Roman</vt:lpstr>
      <vt:lpstr>Tw Cen MT</vt:lpstr>
      <vt:lpstr>Tw Cen MT Condensed</vt:lpstr>
      <vt:lpstr>Wingdings 3</vt:lpstr>
      <vt:lpstr>Integral</vt:lpstr>
      <vt:lpstr>PowerPoint Presentation</vt:lpstr>
      <vt:lpstr>top challenges in international marketing research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2023-02-18T16:17:20Z</dcterms:created>
  <dcterms:modified xsi:type="dcterms:W3CDTF">2023-02-20T13:25:13Z</dcterms:modified>
</cp:coreProperties>
</file>